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117" d="100"/>
          <a:sy n="117" d="100"/>
        </p:scale>
        <p:origin x="120"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fr.wiktionary.org/wiki/m%C3%A9rite" TargetMode="External"/><Relationship Id="rId3" Type="http://schemas.openxmlformats.org/officeDocument/2006/relationships/hyperlink" Target="https://fr.wiktionary.org/wiki/naturel" TargetMode="External"/><Relationship Id="rId7" Type="http://schemas.openxmlformats.org/officeDocument/2006/relationships/hyperlink" Target="https://fr.wiktionary.org/wiki/traitement" TargetMode="External"/><Relationship Id="rId2" Type="http://schemas.openxmlformats.org/officeDocument/2006/relationships/hyperlink" Target="https://fr.wiktionary.org/wiki/sentiment" TargetMode="External"/><Relationship Id="rId1" Type="http://schemas.openxmlformats.org/officeDocument/2006/relationships/slideLayout" Target="../slideLayouts/slideLayout2.xml"/><Relationship Id="rId6" Type="http://schemas.openxmlformats.org/officeDocument/2006/relationships/hyperlink" Target="https://fr.wiktionary.org/wiki/injuste" TargetMode="External"/><Relationship Id="rId5" Type="http://schemas.openxmlformats.org/officeDocument/2006/relationships/hyperlink" Target="https://fr.wiktionary.org/wiki/juste" TargetMode="External"/><Relationship Id="rId4" Type="http://schemas.openxmlformats.org/officeDocument/2006/relationships/hyperlink" Target="https://fr.wiktionary.org/wiki/spontan%C3%A9"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rafer.fr/dossiers-thematiques/tunnel-sous-la-manche/" TargetMode="External"/><Relationship Id="rId2" Type="http://schemas.openxmlformats.org/officeDocument/2006/relationships/hyperlink" Target="http://www.arafer.fr/le-ferroviaire/document-de-reference-du-reseau/"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ff.fr/fr/mediatheque/textes-de-reference-francais-45/document-de-reference-du-reseau/?lang=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17260" y="1620763"/>
            <a:ext cx="7766936" cy="1646302"/>
          </a:xfrm>
        </p:spPr>
        <p:txBody>
          <a:bodyPr/>
          <a:lstStyle/>
          <a:p>
            <a:r>
              <a:rPr lang="fr-FR" dirty="0"/>
              <a:t>Equité et RER D</a:t>
            </a:r>
          </a:p>
        </p:txBody>
      </p:sp>
      <p:sp>
        <p:nvSpPr>
          <p:cNvPr id="3" name="Sous-titre 2"/>
          <p:cNvSpPr>
            <a:spLocks noGrp="1"/>
          </p:cNvSpPr>
          <p:nvPr>
            <p:ph type="subTitle" idx="1"/>
          </p:nvPr>
        </p:nvSpPr>
        <p:spPr>
          <a:xfrm>
            <a:off x="1515232" y="4271269"/>
            <a:ext cx="7766936" cy="1982574"/>
          </a:xfrm>
        </p:spPr>
        <p:txBody>
          <a:bodyPr/>
          <a:lstStyle/>
          <a:p>
            <a:pPr algn="l"/>
            <a:r>
              <a:rPr lang="fr-FR" dirty="0"/>
              <a:t>Un bref survol de la définition du mot et de son interprétation dans le SDRIF et chez ARAFER</a:t>
            </a:r>
          </a:p>
          <a:p>
            <a:pPr algn="l"/>
            <a:endParaRPr lang="fr-FR" dirty="0"/>
          </a:p>
          <a:p>
            <a:pPr algn="l"/>
            <a:endParaRPr lang="fr-FR" dirty="0"/>
          </a:p>
          <a:p>
            <a:pPr algn="l"/>
            <a:r>
              <a:rPr lang="fr-FR" dirty="0"/>
              <a:t>AG </a:t>
            </a:r>
            <a:r>
              <a:rPr lang="fr-FR" dirty="0" err="1"/>
              <a:t>Sadur</a:t>
            </a:r>
            <a:r>
              <a:rPr lang="fr-FR" dirty="0"/>
              <a:t> – 25 mars 2017                                          Jean FERET</a:t>
            </a:r>
          </a:p>
        </p:txBody>
      </p:sp>
    </p:spTree>
    <p:extLst>
      <p:ext uri="{BB962C8B-B14F-4D97-AF65-F5344CB8AC3E}">
        <p14:creationId xmlns:p14="http://schemas.microsoft.com/office/powerpoint/2010/main" val="41076515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96686"/>
          </a:xfrm>
        </p:spPr>
        <p:txBody>
          <a:bodyPr/>
          <a:lstStyle/>
          <a:p>
            <a:r>
              <a:rPr lang="fr-FR" dirty="0"/>
              <a:t>Equité: selon des dictionnaires</a:t>
            </a:r>
          </a:p>
        </p:txBody>
      </p:sp>
      <p:sp>
        <p:nvSpPr>
          <p:cNvPr id="3" name="Espace réservé du contenu 2"/>
          <p:cNvSpPr>
            <a:spLocks noGrp="1"/>
          </p:cNvSpPr>
          <p:nvPr>
            <p:ph idx="1"/>
          </p:nvPr>
        </p:nvSpPr>
        <p:spPr>
          <a:xfrm>
            <a:off x="669169" y="1330779"/>
            <a:ext cx="8596668" cy="5306785"/>
          </a:xfrm>
        </p:spPr>
        <p:txBody>
          <a:bodyPr>
            <a:normAutofit lnSpcReduction="10000"/>
          </a:bodyPr>
          <a:lstStyle/>
          <a:p>
            <a:r>
              <a:rPr lang="fr-FR" dirty="0"/>
              <a:t>Wiktionnaire: </a:t>
            </a:r>
          </a:p>
          <a:p>
            <a:pPr lvl="1"/>
            <a:r>
              <a:rPr lang="fr-FR" dirty="0">
                <a:hlinkClick r:id="rId2" tooltip="sentiment"/>
              </a:rPr>
              <a:t>Sentiment</a:t>
            </a:r>
            <a:r>
              <a:rPr lang="fr-FR" dirty="0"/>
              <a:t> </a:t>
            </a:r>
            <a:r>
              <a:rPr lang="fr-FR" dirty="0">
                <a:hlinkClick r:id="rId3" tooltip="naturel"/>
              </a:rPr>
              <a:t>naturel</a:t>
            </a:r>
            <a:r>
              <a:rPr lang="fr-FR" dirty="0"/>
              <a:t>, </a:t>
            </a:r>
            <a:r>
              <a:rPr lang="fr-FR" dirty="0">
                <a:hlinkClick r:id="rId4" tooltip="spontané"/>
              </a:rPr>
              <a:t>spontané</a:t>
            </a:r>
            <a:r>
              <a:rPr lang="fr-FR" dirty="0"/>
              <a:t>, du </a:t>
            </a:r>
            <a:r>
              <a:rPr lang="fr-FR" dirty="0">
                <a:hlinkClick r:id="rId5" tooltip="juste"/>
              </a:rPr>
              <a:t>juste</a:t>
            </a:r>
            <a:r>
              <a:rPr lang="fr-FR" dirty="0"/>
              <a:t> et de l’</a:t>
            </a:r>
            <a:r>
              <a:rPr lang="fr-FR" dirty="0">
                <a:hlinkClick r:id="rId6" tooltip="injuste"/>
              </a:rPr>
              <a:t>injuste</a:t>
            </a:r>
            <a:r>
              <a:rPr lang="fr-FR" dirty="0"/>
              <a:t>. </a:t>
            </a:r>
          </a:p>
          <a:p>
            <a:pPr lvl="1"/>
            <a:r>
              <a:rPr lang="fr-FR" dirty="0">
                <a:hlinkClick r:id="rId7" tooltip="traitement"/>
              </a:rPr>
              <a:t>Traitement</a:t>
            </a:r>
            <a:r>
              <a:rPr lang="fr-FR" dirty="0"/>
              <a:t> de chacun selon ce qui lui revient de droit, selon son </a:t>
            </a:r>
            <a:r>
              <a:rPr lang="fr-FR" dirty="0">
                <a:hlinkClick r:id="rId8" tooltip="mérite"/>
              </a:rPr>
              <a:t>mérite</a:t>
            </a:r>
            <a:r>
              <a:rPr lang="fr-FR" dirty="0"/>
              <a:t>. </a:t>
            </a:r>
          </a:p>
          <a:p>
            <a:r>
              <a:rPr lang="fr-FR" dirty="0"/>
              <a:t>Académie française:</a:t>
            </a:r>
          </a:p>
          <a:p>
            <a:pPr lvl="1"/>
            <a:r>
              <a:rPr lang="fr-FR" dirty="0"/>
              <a:t>Disposition de l'esprit consistant à accorder à chacun ce qui lui est dû.</a:t>
            </a:r>
          </a:p>
          <a:p>
            <a:pPr lvl="1"/>
            <a:r>
              <a:rPr lang="fr-FR" dirty="0"/>
              <a:t>Manière de résoudre les litiges qui consiste à reconnaître impartialement le droit de chacun, sans faire acception de personne et sans obéir à d'autres principes que ceux de la justice distributive.</a:t>
            </a:r>
          </a:p>
          <a:p>
            <a:pPr lvl="1"/>
            <a:r>
              <a:rPr lang="fr-FR" dirty="0"/>
              <a:t>Par </a:t>
            </a:r>
            <a:r>
              <a:rPr lang="fr-FR" dirty="0" err="1"/>
              <a:t>ext</a:t>
            </a:r>
            <a:r>
              <a:rPr lang="fr-FR" dirty="0"/>
              <a:t>. Par opposition au droit strict, modération raisonnable apportée dans l'application de la loi, en considération de circonstances particulières.</a:t>
            </a:r>
            <a:br>
              <a:rPr lang="fr-FR" dirty="0"/>
            </a:br>
            <a:endParaRPr lang="fr-FR" dirty="0"/>
          </a:p>
          <a:p>
            <a:r>
              <a:rPr lang="fr-FR" dirty="0"/>
              <a:t>Ce n’est pas un synonyme d’égalité</a:t>
            </a:r>
          </a:p>
          <a:p>
            <a:pPr lvl="1"/>
            <a:r>
              <a:rPr lang="fr-FR" dirty="0"/>
              <a:t>Qualité de ce qui est égal. </a:t>
            </a:r>
            <a:r>
              <a:rPr lang="fr-FR" i="1" dirty="0"/>
              <a:t>L'égalité de deux lignes, de deux nombres. Égalité d'âge. L'égalité des conditions est une chimère. L'égalité des droits. Égalité de mérite. À égalité de mérite, le plus âgé doit avoir la préférence. L'égalité devant la loi.</a:t>
            </a:r>
            <a:r>
              <a:rPr lang="fr-FR" dirty="0"/>
              <a:t> </a:t>
            </a:r>
            <a:br>
              <a:rPr lang="fr-FR" dirty="0"/>
            </a:br>
            <a:r>
              <a:rPr lang="fr-FR" i="1" dirty="0"/>
              <a:t>Distribuer avec égalité,</a:t>
            </a:r>
            <a:r>
              <a:rPr lang="fr-FR" dirty="0"/>
              <a:t> Distribuer en parties égales, par portions égales.</a:t>
            </a:r>
            <a:br>
              <a:rPr lang="fr-FR" dirty="0"/>
            </a:br>
            <a:r>
              <a:rPr lang="fr-FR" dirty="0"/>
              <a:t>Il signifie aussi Uniformité</a:t>
            </a:r>
          </a:p>
          <a:p>
            <a:pPr lvl="1"/>
            <a:endParaRPr lang="fr-FR" dirty="0"/>
          </a:p>
        </p:txBody>
      </p:sp>
    </p:spTree>
    <p:extLst>
      <p:ext uri="{BB962C8B-B14F-4D97-AF65-F5344CB8AC3E}">
        <p14:creationId xmlns:p14="http://schemas.microsoft.com/office/powerpoint/2010/main" val="11672560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113064"/>
          </a:xfrm>
        </p:spPr>
        <p:txBody>
          <a:bodyPr>
            <a:normAutofit/>
          </a:bodyPr>
          <a:lstStyle/>
          <a:p>
            <a:r>
              <a:rPr lang="fr-FR" dirty="0"/>
              <a:t>SDRIF: L’équité dans le préambule</a:t>
            </a:r>
            <a:br>
              <a:rPr lang="fr-FR" dirty="0"/>
            </a:br>
            <a:br>
              <a:rPr lang="fr-FR" sz="1400" dirty="0"/>
            </a:br>
            <a:r>
              <a:rPr lang="fr-FR" sz="1400" dirty="0"/>
              <a:t>fascicule 1: vision régionale – page 53</a:t>
            </a:r>
            <a:endParaRPr lang="fr-FR" dirty="0"/>
          </a:p>
        </p:txBody>
      </p:sp>
      <p:sp>
        <p:nvSpPr>
          <p:cNvPr id="3" name="Espace réservé du contenu 2"/>
          <p:cNvSpPr>
            <a:spLocks noGrp="1"/>
          </p:cNvSpPr>
          <p:nvPr>
            <p:ph idx="1"/>
          </p:nvPr>
        </p:nvSpPr>
        <p:spPr>
          <a:xfrm>
            <a:off x="709991" y="1787979"/>
            <a:ext cx="8596668" cy="906236"/>
          </a:xfrm>
        </p:spPr>
        <p:txBody>
          <a:bodyPr>
            <a:normAutofit lnSpcReduction="10000"/>
          </a:bodyPr>
          <a:lstStyle/>
          <a:p>
            <a:pPr marL="0" indent="0">
              <a:buNone/>
            </a:pPr>
            <a:r>
              <a:rPr lang="fr-FR" dirty="0"/>
              <a:t>L’équité sociale et territoriale repose sur une refonte de l’attractivité résidentielle et constitue un des fondements majeurs du rayonnement international de la région métropolitaine</a:t>
            </a:r>
          </a:p>
        </p:txBody>
      </p:sp>
      <p:pic>
        <p:nvPicPr>
          <p:cNvPr id="4" name="Image 3"/>
          <p:cNvPicPr>
            <a:picLocks noChangeAspect="1"/>
          </p:cNvPicPr>
          <p:nvPr/>
        </p:nvPicPr>
        <p:blipFill>
          <a:blip r:embed="rId2"/>
          <a:stretch>
            <a:fillRect/>
          </a:stretch>
        </p:blipFill>
        <p:spPr>
          <a:xfrm>
            <a:off x="677791" y="2884169"/>
            <a:ext cx="8391601" cy="3168720"/>
          </a:xfrm>
          <a:prstGeom prst="rect">
            <a:avLst/>
          </a:prstGeom>
        </p:spPr>
      </p:pic>
    </p:spTree>
    <p:extLst>
      <p:ext uri="{BB962C8B-B14F-4D97-AF65-F5344CB8AC3E}">
        <p14:creationId xmlns:p14="http://schemas.microsoft.com/office/powerpoint/2010/main" val="4817932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68136"/>
          </a:xfrm>
        </p:spPr>
        <p:txBody>
          <a:bodyPr>
            <a:normAutofit/>
          </a:bodyPr>
          <a:lstStyle/>
          <a:p>
            <a:r>
              <a:rPr lang="fr-FR" sz="2800" dirty="0"/>
              <a:t>Promouvoir solidarité et équité entre les territoires</a:t>
            </a:r>
            <a:br>
              <a:rPr lang="fr-FR" sz="1400" dirty="0"/>
            </a:br>
            <a:r>
              <a:rPr lang="fr-FR" sz="1400" dirty="0"/>
              <a:t>Fascicule 6 Synthèse et annexes – page 15</a:t>
            </a:r>
            <a:endParaRPr lang="fr-FR" sz="2800" dirty="0"/>
          </a:p>
        </p:txBody>
      </p:sp>
      <p:sp>
        <p:nvSpPr>
          <p:cNvPr id="3" name="Espace réservé du contenu 2"/>
          <p:cNvSpPr>
            <a:spLocks noGrp="1"/>
          </p:cNvSpPr>
          <p:nvPr>
            <p:ph idx="1"/>
          </p:nvPr>
        </p:nvSpPr>
        <p:spPr>
          <a:xfrm>
            <a:off x="677334" y="2160589"/>
            <a:ext cx="3225195" cy="2558367"/>
          </a:xfrm>
        </p:spPr>
        <p:txBody>
          <a:bodyPr>
            <a:normAutofit lnSpcReduction="10000"/>
          </a:bodyPr>
          <a:lstStyle/>
          <a:p>
            <a:pPr marL="0" indent="0">
              <a:buNone/>
            </a:pPr>
            <a:r>
              <a:rPr lang="fr-FR" dirty="0"/>
              <a:t>L’Île-de-France, dans sa pluralité et sa diversité, est un territoire aux multiples visages. </a:t>
            </a:r>
          </a:p>
          <a:p>
            <a:pPr marL="0" indent="0">
              <a:buNone/>
            </a:pPr>
            <a:r>
              <a:rPr lang="fr-FR" dirty="0"/>
              <a:t>Le SDRIF vise à l’horizon 2030 le rétablissement des équilibres au sein des territoires qui composent la région francilienne</a:t>
            </a:r>
          </a:p>
        </p:txBody>
      </p:sp>
      <p:pic>
        <p:nvPicPr>
          <p:cNvPr id="4" name="Image 3"/>
          <p:cNvPicPr>
            <a:picLocks noChangeAspect="1"/>
          </p:cNvPicPr>
          <p:nvPr/>
        </p:nvPicPr>
        <p:blipFill>
          <a:blip r:embed="rId2"/>
          <a:stretch>
            <a:fillRect/>
          </a:stretch>
        </p:blipFill>
        <p:spPr>
          <a:xfrm>
            <a:off x="3745416" y="1607419"/>
            <a:ext cx="5427459" cy="4952386"/>
          </a:xfrm>
          <a:prstGeom prst="rect">
            <a:avLst/>
          </a:prstGeom>
        </p:spPr>
      </p:pic>
    </p:spTree>
    <p:extLst>
      <p:ext uri="{BB962C8B-B14F-4D97-AF65-F5344CB8AC3E}">
        <p14:creationId xmlns:p14="http://schemas.microsoft.com/office/powerpoint/2010/main" val="22008666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dirty="0"/>
              <a:t>Une autorité indépendante</a:t>
            </a:r>
          </a:p>
          <a:p>
            <a:pPr marL="0" indent="0">
              <a:buNone/>
            </a:pPr>
            <a:r>
              <a:rPr lang="fr-FR" dirty="0"/>
              <a:t>L’</a:t>
            </a:r>
            <a:r>
              <a:rPr lang="fr-FR" dirty="0" err="1"/>
              <a:t>Arafer</a:t>
            </a:r>
            <a:r>
              <a:rPr lang="fr-FR" dirty="0"/>
              <a:t> est une autorité publique indépendante créée en 2009 sous le nom d’Autorité de régulation des activités ferroviaires (</a:t>
            </a:r>
            <a:r>
              <a:rPr lang="fr-FR" dirty="0" err="1"/>
              <a:t>Araf</a:t>
            </a:r>
            <a:r>
              <a:rPr lang="fr-FR" dirty="0"/>
              <a:t>) pour accompagner l’ouverture à la concurrence du marché de transport ferroviaire. Ses missions ont été étendues en 2015, puis en 2016, au tunnel sous la Manche, au transport interurbain par autocar et aux autoroutes sous concession, faisant de l’</a:t>
            </a:r>
            <a:r>
              <a:rPr lang="fr-FR" dirty="0" err="1"/>
              <a:t>Arafer</a:t>
            </a:r>
            <a:r>
              <a:rPr lang="fr-FR" dirty="0"/>
              <a:t> un régulateur de transport multimodal.</a:t>
            </a:r>
            <a:br>
              <a:rPr lang="fr-FR" b="1" dirty="0"/>
            </a:br>
            <a:endParaRPr lang="fr-FR" dirty="0"/>
          </a:p>
          <a:p>
            <a:pPr marL="0" indent="0">
              <a:buNone/>
            </a:pPr>
            <a:r>
              <a:rPr lang="fr-FR" dirty="0"/>
              <a:t>Pour lui permettre d’assurer pleinement ses missions, l’</a:t>
            </a:r>
            <a:r>
              <a:rPr lang="fr-FR" dirty="0" err="1"/>
              <a:t>Arafer</a:t>
            </a:r>
            <a:r>
              <a:rPr lang="fr-FR" dirty="0"/>
              <a:t> dispose de larges pouvoirs, octroyés par la loi. Son indépendance est également garantie par le fonctionnement de son collège et son autonomie financière.</a:t>
            </a:r>
          </a:p>
          <a:p>
            <a:endParaRPr lang="fr-FR" dirty="0"/>
          </a:p>
        </p:txBody>
      </p:sp>
      <p:pic>
        <p:nvPicPr>
          <p:cNvPr id="4" name="Image 3"/>
          <p:cNvPicPr>
            <a:picLocks noChangeAspect="1"/>
          </p:cNvPicPr>
          <p:nvPr/>
        </p:nvPicPr>
        <p:blipFill>
          <a:blip r:embed="rId2"/>
          <a:stretch>
            <a:fillRect/>
          </a:stretch>
        </p:blipFill>
        <p:spPr>
          <a:xfrm>
            <a:off x="694523" y="419852"/>
            <a:ext cx="3333750" cy="1590675"/>
          </a:xfrm>
          <a:prstGeom prst="rect">
            <a:avLst/>
          </a:prstGeom>
        </p:spPr>
      </p:pic>
    </p:spTree>
    <p:extLst>
      <p:ext uri="{BB962C8B-B14F-4D97-AF65-F5344CB8AC3E}">
        <p14:creationId xmlns:p14="http://schemas.microsoft.com/office/powerpoint/2010/main" val="18962946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b="1" dirty="0"/>
              <a:t>Les réseaux ferroviaires</a:t>
            </a:r>
          </a:p>
          <a:p>
            <a:r>
              <a:rPr lang="fr-FR" dirty="0"/>
              <a:t>L’</a:t>
            </a:r>
            <a:r>
              <a:rPr lang="fr-FR" dirty="0" err="1"/>
              <a:t>Arafer</a:t>
            </a:r>
            <a:r>
              <a:rPr lang="fr-FR" dirty="0"/>
              <a:t> rend des avis sur les </a:t>
            </a:r>
            <a:r>
              <a:rPr lang="fr-FR" dirty="0">
                <a:hlinkClick r:id="rId2"/>
              </a:rPr>
              <a:t>documents de référence des réseaux</a:t>
            </a:r>
            <a:r>
              <a:rPr lang="fr-FR" dirty="0"/>
              <a:t> (DRR) qui édictent les « règles du jeu » tarifaires, techniques et contractuelles pour l’accès aux infrastructures ferroviaires :</a:t>
            </a:r>
          </a:p>
          <a:p>
            <a:pPr lvl="1"/>
            <a:r>
              <a:rPr lang="fr-FR" dirty="0"/>
              <a:t>le réseau ferré national géré par SNCF Réseau</a:t>
            </a:r>
            <a:r>
              <a:rPr lang="fr-FR" b="1" dirty="0"/>
              <a:t> consulter la carte interactive du réseau ferré national</a:t>
            </a:r>
            <a:endParaRPr lang="fr-FR" dirty="0"/>
          </a:p>
          <a:p>
            <a:pPr lvl="1"/>
            <a:r>
              <a:rPr lang="fr-FR" dirty="0"/>
              <a:t>le Lien fixe transmanche </a:t>
            </a:r>
            <a:r>
              <a:rPr lang="fr-FR" b="1" dirty="0">
                <a:hlinkClick r:id="rId3"/>
              </a:rPr>
              <a:t> en savoir + sur la régulation du tunnel sous la Manche  </a:t>
            </a:r>
            <a:endParaRPr lang="fr-FR" dirty="0"/>
          </a:p>
          <a:p>
            <a:pPr lvl="1"/>
            <a:r>
              <a:rPr lang="fr-FR" dirty="0"/>
              <a:t>la section ferroviaire entre Perpignan et la frontière espagnole gérée par TP Ferro</a:t>
            </a:r>
          </a:p>
          <a:p>
            <a:r>
              <a:rPr lang="fr-FR" dirty="0"/>
              <a:t>les réseaux ferrés des grands ports maritimes et fluviaux.</a:t>
            </a:r>
          </a:p>
          <a:p>
            <a:r>
              <a:rPr lang="fr-FR" dirty="0"/>
              <a:t>Le champ d’intervention de l’</a:t>
            </a:r>
            <a:r>
              <a:rPr lang="fr-FR" dirty="0" err="1"/>
              <a:t>Arafer</a:t>
            </a:r>
            <a:r>
              <a:rPr lang="fr-FR" dirty="0"/>
              <a:t> sera étendu à la LGV Tours-Bordeaux gérée par </a:t>
            </a:r>
            <a:r>
              <a:rPr lang="fr-FR" dirty="0" err="1"/>
              <a:t>Lisea</a:t>
            </a:r>
            <a:r>
              <a:rPr lang="fr-FR" dirty="0"/>
              <a:t> lorsqu’elle sera en service, mi-2017.</a:t>
            </a:r>
          </a:p>
          <a:p>
            <a:endParaRPr lang="fr-FR" dirty="0"/>
          </a:p>
        </p:txBody>
      </p:sp>
      <p:pic>
        <p:nvPicPr>
          <p:cNvPr id="4" name="Image 3"/>
          <p:cNvPicPr>
            <a:picLocks noChangeAspect="1"/>
          </p:cNvPicPr>
          <p:nvPr/>
        </p:nvPicPr>
        <p:blipFill>
          <a:blip r:embed="rId4"/>
          <a:stretch>
            <a:fillRect/>
          </a:stretch>
        </p:blipFill>
        <p:spPr>
          <a:xfrm>
            <a:off x="694523" y="419852"/>
            <a:ext cx="3333750" cy="1590675"/>
          </a:xfrm>
          <a:prstGeom prst="rect">
            <a:avLst/>
          </a:prstGeom>
        </p:spPr>
      </p:pic>
    </p:spTree>
    <p:extLst>
      <p:ext uri="{BB962C8B-B14F-4D97-AF65-F5344CB8AC3E}">
        <p14:creationId xmlns:p14="http://schemas.microsoft.com/office/powerpoint/2010/main" val="13995634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992087"/>
            <a:ext cx="8596668" cy="4049276"/>
          </a:xfrm>
        </p:spPr>
        <p:txBody>
          <a:bodyPr>
            <a:normAutofit fontScale="77500" lnSpcReduction="20000"/>
          </a:bodyPr>
          <a:lstStyle/>
          <a:p>
            <a:r>
              <a:rPr lang="fr-FR" dirty="0"/>
              <a:t>L’Autorité garantit à tous les opérateurs un accès équitable au réseau ferré national et au tunnel sous la Manche. Elle formule des avis sur les conditions d’accès aux infrastructures ferroviaires précisées dans le document de référence de SNCF Réseau : avis juridiquement contraignants sur les tarifs et avis consultatifs sur les conditions techniques et contractuelles.</a:t>
            </a:r>
          </a:p>
          <a:p>
            <a:pPr marL="0" indent="0">
              <a:buNone/>
            </a:pPr>
            <a:endParaRPr lang="fr-FR" dirty="0"/>
          </a:p>
          <a:p>
            <a:r>
              <a:rPr lang="fr-FR" b="1" dirty="0"/>
              <a:t>Le document de référence du réseau (DRR)</a:t>
            </a:r>
          </a:p>
          <a:p>
            <a:pPr lvl="1"/>
            <a:r>
              <a:rPr lang="fr-FR" dirty="0"/>
              <a:t>Destiné aux entreprises ferroviaires, le document de référence du réseau (DRR) présente l’ensemble des renseignements techniques et contractuels indispensables à la circulation des trains. Il décrit les principes et procédures pour l’accès aux infrastructures ferroviaires gérées par SNCF Réseau.</a:t>
            </a:r>
          </a:p>
          <a:p>
            <a:pPr lvl="1"/>
            <a:r>
              <a:rPr lang="fr-FR" dirty="0"/>
              <a:t>Il est publié par SNCF Réseau sur </a:t>
            </a:r>
            <a:r>
              <a:rPr lang="fr-FR" dirty="0">
                <a:hlinkClick r:id="rId2" tooltip="RDD RFF SNCF Réseau"/>
              </a:rPr>
              <a:t>son site internet</a:t>
            </a:r>
            <a:r>
              <a:rPr lang="fr-FR" dirty="0"/>
              <a:t>, un an avant l’horaire de service (en décembre 2016 pour l’horaire de service 2018 qui démarre en décembre 2017, par exemple) . L’</a:t>
            </a:r>
            <a:r>
              <a:rPr lang="fr-FR" dirty="0" err="1"/>
              <a:t>Arafer</a:t>
            </a:r>
            <a:r>
              <a:rPr lang="fr-FR" dirty="0"/>
              <a:t> donne un avis motivé sur le DRR et un avis conforme, c’est-à-dire juridiquement contraignant, sur la tarification des redevances d’accès, communément appelés péages ferroviaires.</a:t>
            </a:r>
          </a:p>
          <a:p>
            <a:pPr lvl="1"/>
            <a:r>
              <a:rPr lang="fr-FR" dirty="0"/>
              <a:t>Et depuis le </a:t>
            </a:r>
            <a:r>
              <a:rPr lang="fr-FR" dirty="0" err="1"/>
              <a:t>le</a:t>
            </a:r>
            <a:r>
              <a:rPr lang="fr-FR" dirty="0"/>
              <a:t> 1er janvier 2015 (suite à la loi de réforme ferroviaire du 4 août 2014), un avis conforme sur la fixation des redevances d’accès aux gares de voyageurs et aux autres installations de service (stations de distribution de combustible,  centres de maintenance par exemple). L’</a:t>
            </a:r>
            <a:r>
              <a:rPr lang="fr-FR" dirty="0" err="1"/>
              <a:t>Arafer</a:t>
            </a:r>
            <a:r>
              <a:rPr lang="fr-FR" dirty="0"/>
              <a:t> émet aussi un avis conforme sur la tarification des prestations de sûreté ferroviaire (la </a:t>
            </a:r>
            <a:r>
              <a:rPr lang="fr-FR" dirty="0" err="1"/>
              <a:t>Suge</a:t>
            </a:r>
            <a:r>
              <a:rPr lang="fr-FR" dirty="0"/>
              <a:t>).</a:t>
            </a:r>
          </a:p>
          <a:p>
            <a:pPr marL="0" indent="0">
              <a:buNone/>
            </a:pPr>
            <a:endParaRPr lang="fr-FR" dirty="0"/>
          </a:p>
          <a:p>
            <a:pPr marL="0" indent="0">
              <a:buNone/>
            </a:pPr>
            <a:endParaRPr lang="fr-FR" dirty="0"/>
          </a:p>
          <a:p>
            <a:pPr marL="0" indent="0">
              <a:buNone/>
            </a:pPr>
            <a:endParaRPr lang="fr-FR" dirty="0"/>
          </a:p>
        </p:txBody>
      </p:sp>
      <p:pic>
        <p:nvPicPr>
          <p:cNvPr id="4" name="Image 3"/>
          <p:cNvPicPr>
            <a:picLocks noChangeAspect="1"/>
          </p:cNvPicPr>
          <p:nvPr/>
        </p:nvPicPr>
        <p:blipFill>
          <a:blip r:embed="rId3"/>
          <a:stretch>
            <a:fillRect/>
          </a:stretch>
        </p:blipFill>
        <p:spPr>
          <a:xfrm>
            <a:off x="694523" y="419852"/>
            <a:ext cx="3333750" cy="1590675"/>
          </a:xfrm>
          <a:prstGeom prst="rect">
            <a:avLst/>
          </a:prstGeom>
        </p:spPr>
      </p:pic>
    </p:spTree>
    <p:extLst>
      <p:ext uri="{BB962C8B-B14F-4D97-AF65-F5344CB8AC3E}">
        <p14:creationId xmlns:p14="http://schemas.microsoft.com/office/powerpoint/2010/main" val="34955060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7204" y="850232"/>
            <a:ext cx="6376797" cy="680185"/>
          </a:xfrm>
        </p:spPr>
        <p:txBody>
          <a:bodyPr>
            <a:normAutofit fontScale="90000"/>
          </a:bodyPr>
          <a:lstStyle/>
          <a:p>
            <a:r>
              <a:rPr lang="fr-FR" b="1" dirty="0"/>
              <a:t>DRR - Horaire de service 2017</a:t>
            </a:r>
            <a:br>
              <a:rPr lang="fr-FR" b="1" dirty="0"/>
            </a:br>
            <a:endParaRPr lang="fr-FR" dirty="0"/>
          </a:p>
        </p:txBody>
      </p:sp>
      <p:sp>
        <p:nvSpPr>
          <p:cNvPr id="3" name="Espace réservé du contenu 2"/>
          <p:cNvSpPr>
            <a:spLocks noGrp="1"/>
          </p:cNvSpPr>
          <p:nvPr>
            <p:ph idx="1"/>
          </p:nvPr>
        </p:nvSpPr>
        <p:spPr>
          <a:xfrm>
            <a:off x="504079" y="2564851"/>
            <a:ext cx="9294439" cy="3807074"/>
          </a:xfrm>
        </p:spPr>
        <p:txBody>
          <a:bodyPr>
            <a:normAutofit/>
          </a:bodyPr>
          <a:lstStyle/>
          <a:p>
            <a:r>
              <a:rPr lang="fr-FR" dirty="0"/>
              <a:t>Redevance quai par départ: 17,23€ à la gare de Lyon (pour tous les trains)</a:t>
            </a:r>
          </a:p>
          <a:p>
            <a:r>
              <a:rPr lang="fr-FR" dirty="0"/>
              <a:t>Section Paris Gare de Lyon à Maisons Alfort </a:t>
            </a:r>
            <a:br>
              <a:rPr lang="fr-FR" dirty="0"/>
            </a:br>
            <a:r>
              <a:rPr lang="fr-FR" dirty="0"/>
              <a:t>6,2km  catégorie tarifaire A    5,552€/km-sillon               34,42€ par passage</a:t>
            </a:r>
          </a:p>
          <a:p>
            <a:pPr marL="0" indent="0">
              <a:buNone/>
            </a:pPr>
            <a:endParaRPr lang="fr-FR" dirty="0"/>
          </a:p>
          <a:p>
            <a:r>
              <a:rPr lang="fr-FR" dirty="0"/>
              <a:t>TGV, IC, TER et RER payent le même péage sur le tronc commun et ses 6 voies.</a:t>
            </a:r>
          </a:p>
          <a:p>
            <a:r>
              <a:rPr lang="fr-FR" dirty="0"/>
              <a:t>Les 880 trains de voyageurs quotidiens disposent de 6 voies et 28 quais pour ce tarif. </a:t>
            </a:r>
          </a:p>
          <a:p>
            <a:r>
              <a:rPr lang="fr-FR" dirty="0"/>
              <a:t>Les 420 RER quotidiens de la ligne D disposent de 2 voies et de 4 quais seulement.</a:t>
            </a:r>
          </a:p>
          <a:p>
            <a:pPr marL="0" indent="0">
              <a:buNone/>
            </a:pPr>
            <a:endParaRPr lang="fr-FR" dirty="0"/>
          </a:p>
          <a:p>
            <a:pPr marL="0" indent="0" algn="ctr">
              <a:buNone/>
            </a:pPr>
            <a:r>
              <a:rPr lang="fr-FR" sz="2800" b="1" dirty="0"/>
              <a:t>Ce n’est pas équitable</a:t>
            </a:r>
          </a:p>
        </p:txBody>
      </p:sp>
      <p:pic>
        <p:nvPicPr>
          <p:cNvPr id="4" name="Image 3"/>
          <p:cNvPicPr>
            <a:picLocks noChangeAspect="1"/>
          </p:cNvPicPr>
          <p:nvPr/>
        </p:nvPicPr>
        <p:blipFill>
          <a:blip r:embed="rId2"/>
          <a:stretch>
            <a:fillRect/>
          </a:stretch>
        </p:blipFill>
        <p:spPr>
          <a:xfrm>
            <a:off x="654467" y="448527"/>
            <a:ext cx="2124075" cy="1552575"/>
          </a:xfrm>
          <a:prstGeom prst="rect">
            <a:avLst/>
          </a:prstGeom>
        </p:spPr>
      </p:pic>
    </p:spTree>
    <p:extLst>
      <p:ext uri="{BB962C8B-B14F-4D97-AF65-F5344CB8AC3E}">
        <p14:creationId xmlns:p14="http://schemas.microsoft.com/office/powerpoint/2010/main" val="5777802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8306" y="2781300"/>
            <a:ext cx="6025545" cy="1320800"/>
          </a:xfrm>
        </p:spPr>
        <p:txBody>
          <a:bodyPr/>
          <a:lstStyle/>
          <a:p>
            <a:r>
              <a:rPr lang="fr-FR" dirty="0"/>
              <a:t>Merci pour votre attention</a:t>
            </a:r>
          </a:p>
        </p:txBody>
      </p:sp>
    </p:spTree>
    <p:extLst>
      <p:ext uri="{BB962C8B-B14F-4D97-AF65-F5344CB8AC3E}">
        <p14:creationId xmlns:p14="http://schemas.microsoft.com/office/powerpoint/2010/main" val="1269086570"/>
      </p:ext>
    </p:extLst>
  </p:cSld>
  <p:clrMapOvr>
    <a:masterClrMapping/>
  </p:clrMapOvr>
  <p:transition spd="slow">
    <p:wipe/>
  </p:transition>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TotalTime>
  <Words>499</Words>
  <Application>Microsoft Office PowerPoint</Application>
  <PresentationFormat>Grand écran</PresentationFormat>
  <Paragraphs>47</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Trebuchet MS</vt:lpstr>
      <vt:lpstr>Wingdings 3</vt:lpstr>
      <vt:lpstr>Facette</vt:lpstr>
      <vt:lpstr>Equité et RER D</vt:lpstr>
      <vt:lpstr>Equité: selon des dictionnaires</vt:lpstr>
      <vt:lpstr>SDRIF: L’équité dans le préambule  fascicule 1: vision régionale – page 53</vt:lpstr>
      <vt:lpstr>Promouvoir solidarité et équité entre les territoires Fascicule 6 Synthèse et annexes – page 15</vt:lpstr>
      <vt:lpstr>Présentation PowerPoint</vt:lpstr>
      <vt:lpstr>Présentation PowerPoint</vt:lpstr>
      <vt:lpstr>Présentation PowerPoint</vt:lpstr>
      <vt:lpstr>DRR - Horaire de service 2017 </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Ethique et RER D</dc:title>
  <dc:creator>Jean Féret</dc:creator>
  <cp:lastModifiedBy>Jean Féret</cp:lastModifiedBy>
  <cp:revision>12</cp:revision>
  <dcterms:created xsi:type="dcterms:W3CDTF">2017-03-24T08:09:12Z</dcterms:created>
  <dcterms:modified xsi:type="dcterms:W3CDTF">2017-03-24T10:03:41Z</dcterms:modified>
</cp:coreProperties>
</file>